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48"/>
  </p:notesMasterIdLst>
  <p:sldIdLst>
    <p:sldId id="256" r:id="rId2"/>
    <p:sldId id="344" r:id="rId3"/>
    <p:sldId id="257" r:id="rId4"/>
    <p:sldId id="310" r:id="rId5"/>
    <p:sldId id="345" r:id="rId6"/>
    <p:sldId id="346" r:id="rId7"/>
    <p:sldId id="507" r:id="rId8"/>
    <p:sldId id="540" r:id="rId9"/>
    <p:sldId id="342" r:id="rId10"/>
    <p:sldId id="520" r:id="rId11"/>
    <p:sldId id="548" r:id="rId12"/>
    <p:sldId id="549" r:id="rId13"/>
    <p:sldId id="550" r:id="rId14"/>
    <p:sldId id="551" r:id="rId15"/>
    <p:sldId id="552" r:id="rId16"/>
    <p:sldId id="529" r:id="rId17"/>
    <p:sldId id="382" r:id="rId18"/>
    <p:sldId id="555" r:id="rId19"/>
    <p:sldId id="554" r:id="rId20"/>
    <p:sldId id="553" r:id="rId21"/>
    <p:sldId id="265" r:id="rId22"/>
    <p:sldId id="541" r:id="rId23"/>
    <p:sldId id="542" r:id="rId24"/>
    <p:sldId id="543" r:id="rId25"/>
    <p:sldId id="544" r:id="rId26"/>
    <p:sldId id="546" r:id="rId27"/>
    <p:sldId id="547" r:id="rId28"/>
    <p:sldId id="556" r:id="rId29"/>
    <p:sldId id="341" r:id="rId30"/>
    <p:sldId id="317" r:id="rId31"/>
    <p:sldId id="315" r:id="rId32"/>
    <p:sldId id="519" r:id="rId33"/>
    <p:sldId id="559" r:id="rId34"/>
    <p:sldId id="261" r:id="rId35"/>
    <p:sldId id="258" r:id="rId36"/>
    <p:sldId id="267" r:id="rId37"/>
    <p:sldId id="259" r:id="rId38"/>
    <p:sldId id="262" r:id="rId39"/>
    <p:sldId id="263" r:id="rId40"/>
    <p:sldId id="264" r:id="rId41"/>
    <p:sldId id="560" r:id="rId42"/>
    <p:sldId id="268" r:id="rId43"/>
    <p:sldId id="260" r:id="rId44"/>
    <p:sldId id="266" r:id="rId45"/>
    <p:sldId id="269" r:id="rId46"/>
    <p:sldId id="557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IA APARECIDA DE OLIVEIRA" initials="AADO" lastIdx="1" clrIdx="0">
    <p:extLst>
      <p:ext uri="{19B8F6BF-5375-455C-9EA6-DF929625EA0E}">
        <p15:presenceInfo xmlns:p15="http://schemas.microsoft.com/office/powerpoint/2012/main" userId="S-1-5-21-780278295-3165525317-771882130-25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026"/>
    <a:srgbClr val="5C9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>
      <p:cViewPr varScale="1">
        <p:scale>
          <a:sx n="108" d="100"/>
          <a:sy n="108" d="100"/>
        </p:scale>
        <p:origin x="115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390A-BAB8-41D7-A51E-40785A02EB38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1DD29-833F-4BBA-80B5-3A042E7FDE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69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0231B-E2E5-4F9E-BB35-52106CA2938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80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1DD29-833F-4BBA-80B5-3A042E7FDE9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0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2AC6C-9680-5EEF-03BD-D4250D4BB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A487A4-A2EF-F9CA-05B7-E56CD70B0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A5E1D4-13C9-5858-B7F7-7BDD61A8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2332D8-C403-0C64-0B9B-6E80A8D9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328F17-BD95-8A04-8D78-B584E2DE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63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9FB53-531E-351A-36D6-D4AC7A84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7D7DB20-366C-9271-9858-1CB90F3B7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BB66A5-41E2-F0A7-1D5D-0FDCA6C0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A71614-656A-6184-FB6F-D050C3A69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AA859F-E44D-0BB8-81A7-CCAF8EEA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3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32BCCC-0C6D-8368-F416-1F9AA6FFF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DC7443-C3C0-D0A1-ABA5-F4600DA78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592A93-035A-D199-67A7-5423F063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3A40F5-4EBA-68AC-5E4C-95F39E51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91876F-8546-3D7B-7C0D-30304EBF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42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E8C6-421F-F0CC-CB49-C071BC06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7A5493-0108-A210-363C-744933AB9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94D255-C764-B584-2820-252F7026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9A17CE-9F80-EF66-AB7B-79EE9505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DF0DA8-ACCF-396B-CA50-26E09255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20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BA04B6-B200-D183-70EF-11AAAA8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533D0E-4B46-EA2D-9938-30D6A28B8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D3AC49-8F9F-1C88-1E38-DE8DAF1E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01FBF-FA8C-27F3-49C4-8B154E5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ED17A5-FF1E-9497-3DC4-A121517A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02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B1BBA5-498D-91D0-1F16-B3F757E6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C8FC18-E33F-3570-3033-7F3AA8384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518F74-1695-B0E2-A5DA-5503E10CE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F071E6-C85A-9C11-D19D-7D78A8C9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1DD7FA-7185-C7B8-DBFE-2DF3FE89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D6DC37-8E9B-F376-1440-E57C0CBA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6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E754E-5EF6-E278-4053-A9F4E4E2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D3F133-29AF-3E1C-8310-2E4319D5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32CE12-AB8B-7964-5C91-0A12AA21A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69D589-FF0C-3059-C627-D302516F4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EF57B62-E8C0-EDCA-F98D-7F7D39D8A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4B0D25-92F6-0BCE-9595-A9BC0D14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7EA7EAF-95D8-B462-F336-095CC75A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7C72417-F46B-C16D-AB2A-6F4A5DB2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44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BC5B1-1800-6E1D-64FF-FD885588B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234CA5-5296-789E-74A4-8B056FFD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1290C7-7476-A998-281F-FCE886BF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8B9A54-C8DF-25BF-05B6-99EF5BB0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12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C6E232C-EDDF-3D62-5508-25FB299B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A79DFB-B82C-3C81-59E1-1E7145F9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3B6A7B-C63D-D2FE-0515-5969B3A8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45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12C09-9C1E-C1FF-EAAA-0AFE78BE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04D767-8856-E917-FBE7-C5AF04E4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07F113-2274-C7DE-8920-FF25F0E0C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39708D-C12C-6485-2EAC-DD81FF7A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FE1A30-0513-6C07-129F-AD93C471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187A77-4C3B-BCBA-B367-C708834B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42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99FEF-551D-5248-A9A0-6D10EDA3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6E47E54-70CB-AB5B-C05D-9CEE1CD27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99CB65-9BBA-2F6A-3039-47F2860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B1F533-1B0D-3B4B-E750-581853EB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5072FD-BB27-5C5C-7C1F-7883D1BF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73D5F5-9AA7-B844-73AF-77C2AE1D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051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8B4D70-F688-E741-5285-D8CC0704E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70C069-83F2-4313-85D2-00829EBC2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58E8C5-1488-1456-2CF4-DF11E4711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4F13-B4AF-45CC-A74D-E6ECE82D8E16}" type="datetimeFigureOut">
              <a:rPr lang="pt-BR" smtClean="0"/>
              <a:t>22/10/2024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9808CA-D5DA-2112-B7A5-6A8913E2A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CF50E5-273A-44AC-AE24-5B62719A2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7C4F-CC6C-4A3C-9CAA-21C721A2C9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13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1.bp.blogspot.com/_ve8lOtLIAeU/TJb-z5oV68I/AAAAAAAAALk/PpzqysLk3gw/s1600/reciclagem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web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usnatura.com.br/wp-content/uploads/2020/03/ANVISARDC21805_.pdf" TargetMode="External"/><Relationship Id="rId2" Type="http://schemas.openxmlformats.org/officeDocument/2006/relationships/hyperlink" Target="https://iusnatura.com.br/wp-content/uploads/2020/03/216_04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noticiasustentavel.com.br/dia-sobrecarga-terr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caoambiental.pmpg@gmail.com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513" y="-459432"/>
            <a:ext cx="9144000" cy="13681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360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"Gestão de Resíduos Sólidos na Gastronomia”</a:t>
            </a:r>
            <a:endParaRPr lang="pt-BR" sz="3600" dirty="0"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28803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7C8F70-8BD2-BA09-38E5-71DA7D07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" y="1182960"/>
            <a:ext cx="9144000" cy="5486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E541E5-BBA3-9AE2-AD7B-D55DB957B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49280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201DC5D-2E55-501D-C605-1780E623D86C}"/>
              </a:ext>
            </a:extLst>
          </p:cNvPr>
          <p:cNvSpPr/>
          <p:nvPr/>
        </p:nvSpPr>
        <p:spPr>
          <a:xfrm>
            <a:off x="3674585" y="3874240"/>
            <a:ext cx="5350636" cy="25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2800" b="1" dirty="0">
                <a:solidFill>
                  <a:prstClr val="black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LIXO:</a:t>
            </a:r>
          </a:p>
          <a:p>
            <a:pPr lvl="0" algn="just">
              <a:lnSpc>
                <a:spcPct val="150000"/>
              </a:lnSpc>
            </a:pPr>
            <a:r>
              <a:rPr lang="pt-BR" sz="2800" dirty="0">
                <a:solidFill>
                  <a:prstClr val="black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Pode ser definido como algo que não tem mais utilidade para uma pessoa ou processo produtivo.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56CD57-0E79-F799-B25C-B4B868415EEE}"/>
              </a:ext>
            </a:extLst>
          </p:cNvPr>
          <p:cNvSpPr txBox="1"/>
          <p:nvPr/>
        </p:nvSpPr>
        <p:spPr>
          <a:xfrm>
            <a:off x="146392" y="331286"/>
            <a:ext cx="5034215" cy="259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Impact" panose="020B0806030902050204" pitchFamily="34" charset="0"/>
                <a:cs typeface="Arial" panose="020B0604020202020204" pitchFamily="34" charset="0"/>
              </a:rPr>
              <a:t>RESÍDUO SÓLIDO: </a:t>
            </a:r>
          </a:p>
          <a:p>
            <a:pPr algn="just">
              <a:lnSpc>
                <a:spcPct val="150000"/>
              </a:lnSpc>
            </a:pPr>
            <a:r>
              <a:rPr lang="pt-BR" sz="2800" dirty="0">
                <a:latin typeface="Impact" panose="020B0806030902050204" pitchFamily="34" charset="0"/>
                <a:cs typeface="Arial" panose="020B0604020202020204" pitchFamily="34" charset="0"/>
              </a:rPr>
              <a:t>É representado por todos os materiais descartados pelas atividades humanas.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520119-54E1-161F-0ACD-13D1B379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/>
          <a:stretch/>
        </p:blipFill>
        <p:spPr>
          <a:xfrm>
            <a:off x="113848" y="4005064"/>
            <a:ext cx="3421650" cy="24090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99A963-2246-2966-A6C6-CE116734B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/>
          <a:stretch/>
        </p:blipFill>
        <p:spPr>
          <a:xfrm>
            <a:off x="5292080" y="422031"/>
            <a:ext cx="3851920" cy="240909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349F9A-A12E-ECC4-707A-FEAF8B432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6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62\Desktop\inorganico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137"/>
          <a:stretch/>
        </p:blipFill>
        <p:spPr bwMode="auto">
          <a:xfrm>
            <a:off x="0" y="-1429"/>
            <a:ext cx="4818219" cy="317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1162\Desktop\re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93" y="3573016"/>
            <a:ext cx="4987067" cy="328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E72A48-B236-45E7-8001-1FA952DF4DC2}"/>
              </a:ext>
            </a:extLst>
          </p:cNvPr>
          <p:cNvSpPr txBox="1"/>
          <p:nvPr/>
        </p:nvSpPr>
        <p:spPr>
          <a:xfrm>
            <a:off x="3770557" y="1583669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latin typeface="Impact" panose="020B0806030902050204" pitchFamily="34" charset="0"/>
                <a:cs typeface="Arial" panose="020B0604020202020204" pitchFamily="34" charset="0"/>
              </a:rPr>
              <a:t>INORGÂNICOS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FBFB0E-26EF-C69F-60E1-9A37DC391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2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-540568" y="269776"/>
            <a:ext cx="7344816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dirty="0">
                <a:latin typeface="Impact" panose="020B0806030902050204" pitchFamily="34" charset="0"/>
                <a:cs typeface="Arial" panose="020B0604020202020204" pitchFamily="34" charset="0"/>
              </a:rPr>
              <a:t>Orgânicos Alimentícios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409"/>
          <a:stretch/>
        </p:blipFill>
        <p:spPr>
          <a:xfrm>
            <a:off x="0" y="1412776"/>
            <a:ext cx="9143999" cy="54301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29E53E9-661E-166C-C8FC-F14FB076F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92147" y="188640"/>
            <a:ext cx="7583516" cy="8501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  <a:cs typeface="Arial" panose="020B0604020202020204" pitchFamily="34" charset="0"/>
              </a:rPr>
              <a:t>ORGÂNICOS Não alimentícios</a:t>
            </a:r>
            <a:br>
              <a:rPr lang="pt-BR" dirty="0">
                <a:latin typeface="Impact" panose="020B0806030902050204" pitchFamily="34" charset="0"/>
                <a:cs typeface="Arial" panose="020B0604020202020204" pitchFamily="34" charset="0"/>
              </a:rPr>
            </a:br>
            <a:endParaRPr lang="pt-BR" dirty="0"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11162\Desktop\EXEMPLO-RESIDUOS-ORGANIC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916742"/>
            <a:ext cx="7410450" cy="59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8E1DAE-49AB-AA70-CF64-92FE2EC7C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E880D49-AA0C-4092-842C-955FFD64CF6E}"/>
              </a:ext>
            </a:extLst>
          </p:cNvPr>
          <p:cNvSpPr txBox="1">
            <a:spLocks/>
          </p:cNvSpPr>
          <p:nvPr/>
        </p:nvSpPr>
        <p:spPr>
          <a:xfrm>
            <a:off x="2987824" y="159094"/>
            <a:ext cx="6336704" cy="16137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cap="none" dirty="0">
                <a:latin typeface="Impact" panose="020B0806030902050204" pitchFamily="34" charset="0"/>
                <a:cs typeface="Arial" panose="020B0604020202020204" pitchFamily="34" charset="0"/>
              </a:rPr>
              <a:t>População de 356 mil habitantes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cap="none" dirty="0">
                <a:latin typeface="Impact" panose="020B0806030902050204" pitchFamily="34" charset="0"/>
                <a:cs typeface="Arial" panose="020B0604020202020204" pitchFamily="34" charset="0"/>
              </a:rPr>
              <a:t>Geração estimada de RSU 7.700 t/mês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400" cap="none" dirty="0">
                <a:latin typeface="Impact" panose="020B0806030902050204" pitchFamily="34" charset="0"/>
                <a:cs typeface="Arial" panose="020B0604020202020204" pitchFamily="34" charset="0"/>
              </a:rPr>
              <a:t>Estima-se que 33% sejam de orgânicos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4AD1F3-0237-4B3F-BE93-68AABF61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01" y="1772816"/>
            <a:ext cx="838059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3756B9-83D4-42D6-8415-9E6DEF56F2F4}"/>
              </a:ext>
            </a:extLst>
          </p:cNvPr>
          <p:cNvPicPr/>
          <p:nvPr/>
        </p:nvPicPr>
        <p:blipFill rotWithShape="1">
          <a:blip r:embed="rId2"/>
          <a:srcRect l="20229" t="20919" r="21349" b="4325"/>
          <a:stretch/>
        </p:blipFill>
        <p:spPr bwMode="auto">
          <a:xfrm>
            <a:off x="395536" y="44624"/>
            <a:ext cx="8352928" cy="6813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873B68-0A73-F132-78EE-CA5FF24C1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80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F1583C6-5776-35A9-934A-2C66ADDA260B}"/>
              </a:ext>
            </a:extLst>
          </p:cNvPr>
          <p:cNvSpPr txBox="1"/>
          <p:nvPr/>
        </p:nvSpPr>
        <p:spPr>
          <a:xfrm>
            <a:off x="149569" y="476672"/>
            <a:ext cx="8844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Diminuição da produção de resíduos;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C43A2DC-247F-97D2-D7CE-652A352C5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00" y="1196752"/>
            <a:ext cx="6020800" cy="6020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6B5851-214D-2366-8941-AE363CB53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">
            <a:extLst>
              <a:ext uri="{FF2B5EF4-FFF2-40B4-BE49-F238E27FC236}">
                <a16:creationId xmlns:a16="http://schemas.microsoft.com/office/drawing/2014/main" id="{AB3FE5DA-9C7B-49E7-8652-3985DECB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635" y="47911"/>
            <a:ext cx="2676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latin typeface="Impact" panose="020B0806030902050204" pitchFamily="34" charset="0"/>
              </a:rPr>
              <a:t>REPENSAR</a:t>
            </a:r>
            <a:endParaRPr lang="pt-BR" altLang="pt-BR" sz="2700" dirty="0">
              <a:latin typeface="Impact" panose="020B080603090205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056BCF5-1990-4501-9DA8-989A4674C46D}"/>
              </a:ext>
            </a:extLst>
          </p:cNvPr>
          <p:cNvSpPr/>
          <p:nvPr/>
        </p:nvSpPr>
        <p:spPr>
          <a:xfrm>
            <a:off x="2416786" y="548680"/>
            <a:ext cx="45431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pt-BR" altLang="pt-BR" sz="2700" dirty="0">
                <a:latin typeface="Impact" panose="020B0806030902050204" pitchFamily="34" charset="0"/>
                <a:cs typeface="Arial" panose="020B0604020202020204" pitchFamily="34" charset="0"/>
              </a:rPr>
              <a:t>“Nosso comportamento diário”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DCE9B1-D74E-98E1-E4D2-FE21F1BAC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38" y="1076424"/>
            <a:ext cx="4092099" cy="27212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E269D0-64DB-17DD-BD1D-48E0B89C4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4688338" y="4027248"/>
            <a:ext cx="4070850" cy="272124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68628A-D39A-BA69-9409-D4FEAF15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5"/>
          <a:stretch/>
        </p:blipFill>
        <p:spPr>
          <a:xfrm>
            <a:off x="298926" y="1056885"/>
            <a:ext cx="4070852" cy="273203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8D55442-B512-7C57-3E14-401D1841A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r="10723"/>
          <a:stretch/>
        </p:blipFill>
        <p:spPr>
          <a:xfrm>
            <a:off x="298926" y="4027249"/>
            <a:ext cx="4077524" cy="27212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33D28E2-8F6A-CE6D-ABC4-C9E5F4B3A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1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4"/>
          <p:cNvSpPr txBox="1">
            <a:spLocks noChangeArrowheads="1"/>
          </p:cNvSpPr>
          <p:nvPr/>
        </p:nvSpPr>
        <p:spPr bwMode="auto">
          <a:xfrm>
            <a:off x="2535597" y="-35158"/>
            <a:ext cx="338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latin typeface="Impact" panose="020B0806030902050204" pitchFamily="34" charset="0"/>
              </a:rPr>
              <a:t>REDUZIR</a:t>
            </a:r>
          </a:p>
        </p:txBody>
      </p:sp>
      <p:sp>
        <p:nvSpPr>
          <p:cNvPr id="14340" name="CaixaDeTexto 5"/>
          <p:cNvSpPr txBox="1">
            <a:spLocks noChangeArrowheads="1"/>
          </p:cNvSpPr>
          <p:nvPr/>
        </p:nvSpPr>
        <p:spPr bwMode="auto">
          <a:xfrm>
            <a:off x="1427050" y="449590"/>
            <a:ext cx="62539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700" dirty="0">
                <a:latin typeface="Impact" panose="020B0806030902050204" pitchFamily="34" charset="0"/>
                <a:cs typeface="Arial" panose="020B0604020202020204" pitchFamily="34" charset="0"/>
              </a:rPr>
              <a:t>“A quantidade de resíduo que produzimos”</a:t>
            </a:r>
          </a:p>
        </p:txBody>
      </p:sp>
      <p:sp>
        <p:nvSpPr>
          <p:cNvPr id="15362" name="Retângulo 3"/>
          <p:cNvSpPr>
            <a:spLocks noChangeArrowheads="1"/>
          </p:cNvSpPr>
          <p:nvPr/>
        </p:nvSpPr>
        <p:spPr bwMode="auto">
          <a:xfrm>
            <a:off x="149569" y="5946013"/>
            <a:ext cx="89944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Impact" panose="020B0806030902050204" pitchFamily="34" charset="0"/>
                <a:cs typeface="Arial" panose="020B0604020202020204" pitchFamily="34" charset="0"/>
              </a:rPr>
              <a:t>A redução é a etapa principal, pois promove a minimização de gastos com o gerenciamento e tratamento.</a:t>
            </a:r>
          </a:p>
        </p:txBody>
      </p:sp>
      <p:pic>
        <p:nvPicPr>
          <p:cNvPr id="7" name="Picture 2" descr="C:\USP Recicla\Fotos\reducao residuos Rafa\fotos prontas\coador_de_p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4" y="1095921"/>
            <a:ext cx="3103746" cy="2949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8D9CC1-2DA0-4E09-9E02-7842D75A4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55" y="3094553"/>
            <a:ext cx="4895170" cy="2737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FD14470-83AD-BFC4-97C8-A53718EC47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9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Resultado de imagem para cookies toddynho">
            <a:extLst>
              <a:ext uri="{FF2B5EF4-FFF2-40B4-BE49-F238E27FC236}">
                <a16:creationId xmlns:a16="http://schemas.microsoft.com/office/drawing/2014/main" id="{31889ACB-59F9-42E2-BF77-7CABBEA78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294511" cy="329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CaixaDeTexto 2"/>
          <p:cNvSpPr txBox="1">
            <a:spLocks noChangeArrowheads="1"/>
          </p:cNvSpPr>
          <p:nvPr/>
        </p:nvSpPr>
        <p:spPr bwMode="auto">
          <a:xfrm>
            <a:off x="3132743" y="165380"/>
            <a:ext cx="30137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latin typeface="Impact" panose="020B0806030902050204" pitchFamily="34" charset="0"/>
              </a:rPr>
              <a:t>RECUSAR</a:t>
            </a:r>
          </a:p>
        </p:txBody>
      </p:sp>
      <p:sp>
        <p:nvSpPr>
          <p:cNvPr id="13316" name="CaixaDeTexto 4"/>
          <p:cNvSpPr txBox="1">
            <a:spLocks noChangeArrowheads="1"/>
          </p:cNvSpPr>
          <p:nvPr/>
        </p:nvSpPr>
        <p:spPr bwMode="auto">
          <a:xfrm>
            <a:off x="764621" y="811711"/>
            <a:ext cx="7749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latin typeface="Impact" panose="020B0806030902050204" pitchFamily="34" charset="0"/>
                <a:cs typeface="Arial" panose="020B0604020202020204" pitchFamily="34" charset="0"/>
              </a:rPr>
              <a:t>Produtos que agridam a saúde e o meio ambiente</a:t>
            </a:r>
          </a:p>
        </p:txBody>
      </p:sp>
      <p:pic>
        <p:nvPicPr>
          <p:cNvPr id="13319" name="Picture 6" descr="C:\Documents and Settings\11162\Desktop\download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6" y="1443495"/>
            <a:ext cx="2818802" cy="3048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7D73E4F5-F24A-4A67-9ACC-26497C4C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43" y="4034151"/>
            <a:ext cx="3294510" cy="2799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E946DD-2F8E-E222-199E-F97BFC340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6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FAD1E4F-05AD-50A1-80AF-EA9C00B4B6F1}"/>
              </a:ext>
            </a:extLst>
          </p:cNvPr>
          <p:cNvSpPr txBox="1"/>
          <p:nvPr/>
        </p:nvSpPr>
        <p:spPr>
          <a:xfrm>
            <a:off x="323528" y="1700808"/>
            <a:ext cx="8485094" cy="4260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dirty="0">
                <a:solidFill>
                  <a:srgbClr val="202124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É encontrar o equilíbrio na utilização dos recursos naturais, com práticas sustentáveis para minimizar a exploração do meio ambiente e a poluição irracional atendendo as necessidades básicas das gerações futuras.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92F146-C396-CBFB-BEBD-D81F8D47A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387107-D8CF-482A-82A9-08752ADDF4B7}"/>
              </a:ext>
            </a:extLst>
          </p:cNvPr>
          <p:cNvSpPr txBox="1"/>
          <p:nvPr/>
        </p:nvSpPr>
        <p:spPr>
          <a:xfrm>
            <a:off x="323528" y="548680"/>
            <a:ext cx="8137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  <a:cs typeface="Arial" panose="020B0604020202020204" pitchFamily="34" charset="0"/>
              </a:rPr>
              <a:t>SUSTENTABILIDADE</a:t>
            </a:r>
          </a:p>
        </p:txBody>
      </p:sp>
    </p:spTree>
    <p:extLst>
      <p:ext uri="{BB962C8B-B14F-4D97-AF65-F5344CB8AC3E}">
        <p14:creationId xmlns:p14="http://schemas.microsoft.com/office/powerpoint/2010/main" val="246025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aixaDeTexto 1"/>
          <p:cNvSpPr txBox="1">
            <a:spLocks noChangeArrowheads="1"/>
          </p:cNvSpPr>
          <p:nvPr/>
        </p:nvSpPr>
        <p:spPr bwMode="auto">
          <a:xfrm>
            <a:off x="2970350" y="124738"/>
            <a:ext cx="2877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85753">
              <a:spcBef>
                <a:spcPct val="0"/>
              </a:spcBef>
              <a:buNone/>
              <a:defRPr/>
            </a:pPr>
            <a:r>
              <a:rPr lang="pt-BR" altLang="pt-BR" sz="3600" dirty="0">
                <a:solidFill>
                  <a:prstClr val="black"/>
                </a:solidFill>
                <a:latin typeface="Impact" panose="020B0806030902050204" pitchFamily="34" charset="0"/>
              </a:rPr>
              <a:t>REUTILIZAR</a:t>
            </a:r>
          </a:p>
        </p:txBody>
      </p:sp>
      <p:sp>
        <p:nvSpPr>
          <p:cNvPr id="22533" name="Retângulo 1"/>
          <p:cNvSpPr>
            <a:spLocks noChangeArrowheads="1"/>
          </p:cNvSpPr>
          <p:nvPr/>
        </p:nvSpPr>
        <p:spPr bwMode="auto">
          <a:xfrm>
            <a:off x="598590" y="770322"/>
            <a:ext cx="762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85753">
              <a:spcBef>
                <a:spcPct val="0"/>
              </a:spcBef>
              <a:buNone/>
              <a:defRPr/>
            </a:pPr>
            <a:r>
              <a:rPr lang="pt-BR" altLang="pt-BR" sz="2800" dirty="0">
                <a:solidFill>
                  <a:prstClr val="black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Otimizar o máximo o uso antes da destinação final.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DEF4E-2A07-9034-7AF1-39DF80EC3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01" t="15000" r="10986" b="20601"/>
          <a:stretch/>
        </p:blipFill>
        <p:spPr>
          <a:xfrm>
            <a:off x="1475656" y="1493996"/>
            <a:ext cx="6238255" cy="523926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B560A26-5E59-7072-0CC0-255ECB30E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92C1B84-EBC7-BFD2-24E6-0707003CA4CF}"/>
              </a:ext>
            </a:extLst>
          </p:cNvPr>
          <p:cNvSpPr txBox="1"/>
          <p:nvPr/>
        </p:nvSpPr>
        <p:spPr>
          <a:xfrm>
            <a:off x="1208835" y="673955"/>
            <a:ext cx="6726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sz="3600" dirty="0">
                <a:latin typeface="Impact" panose="020B0806030902050204" pitchFamily="34" charset="0"/>
              </a:rPr>
              <a:t>FAÇA A SEPARAÇÃO DOS RESÍDUOS.</a:t>
            </a:r>
          </a:p>
        </p:txBody>
      </p:sp>
      <p:pic>
        <p:nvPicPr>
          <p:cNvPr id="1026" name="Picture 2" descr="Ilustração vetorial de separação de resíduos">
            <a:extLst>
              <a:ext uri="{FF2B5EF4-FFF2-40B4-BE49-F238E27FC236}">
                <a16:creationId xmlns:a16="http://schemas.microsoft.com/office/drawing/2014/main" id="{98B3AF8F-E56F-4CC0-80D1-B7E61016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56045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C0672B-0A46-8169-747B-F1481F692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aixaDeTexto 1"/>
          <p:cNvSpPr txBox="1">
            <a:spLocks noChangeArrowheads="1"/>
          </p:cNvSpPr>
          <p:nvPr/>
        </p:nvSpPr>
        <p:spPr bwMode="auto">
          <a:xfrm>
            <a:off x="3255111" y="166341"/>
            <a:ext cx="26337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85753">
              <a:spcBef>
                <a:spcPct val="0"/>
              </a:spcBef>
              <a:buNone/>
              <a:defRPr/>
            </a:pPr>
            <a:r>
              <a:rPr lang="pt-BR" altLang="pt-BR" sz="3600" dirty="0">
                <a:latin typeface="Impact" panose="020B0806030902050204" pitchFamily="34" charset="0"/>
              </a:rPr>
              <a:t>RECICLAR</a:t>
            </a:r>
          </a:p>
        </p:txBody>
      </p:sp>
      <p:pic>
        <p:nvPicPr>
          <p:cNvPr id="24581" name="Picture 9" descr="http://1.bp.blogspot.com/_ve8lOtLIAeU/TJb-z5oV68I/AAAAAAAAALk/PpzqysLk3gw/s320/reciclagem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9" y="2415092"/>
            <a:ext cx="3978031" cy="45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59E4C1-279C-419C-BE8A-BB9BF95DA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66381"/>
            <a:ext cx="3281379" cy="36232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EF9CBE-8F61-356E-3487-B69326543866}"/>
              </a:ext>
            </a:extLst>
          </p:cNvPr>
          <p:cNvSpPr txBox="1"/>
          <p:nvPr/>
        </p:nvSpPr>
        <p:spPr>
          <a:xfrm>
            <a:off x="0" y="1013717"/>
            <a:ext cx="8994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400" dirty="0">
                <a:latin typeface="Impact" panose="020B0806030902050204" pitchFamily="34" charset="0"/>
                <a:cs typeface="Arial" panose="020B0604020202020204" pitchFamily="34" charset="0"/>
              </a:rPr>
              <a:t>“Transformação dos resíduos sólidos alterando suas propriedades físicas, físico-químicas ou biológicas, com vistas à transformação em novos produtos”. 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076FD0-4C0A-0965-4FC1-3195E7409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DE5F1C-B55C-29A6-7B81-86BB2184B4E0}"/>
              </a:ext>
            </a:extLst>
          </p:cNvPr>
          <p:cNvSpPr txBox="1"/>
          <p:nvPr/>
        </p:nvSpPr>
        <p:spPr>
          <a:xfrm>
            <a:off x="107504" y="166396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Impact" panose="020B0806030902050204" pitchFamily="34" charset="0"/>
              </a:rPr>
              <a:t>MAS E NA GASTRONOMIA?</a:t>
            </a:r>
          </a:p>
          <a:p>
            <a:pPr algn="ctr"/>
            <a:r>
              <a:rPr lang="pt-BR" sz="4000" dirty="0">
                <a:latin typeface="Impact" panose="020B0806030902050204" pitchFamily="34" charset="0"/>
              </a:rPr>
              <a:t>COMO FAZER?</a:t>
            </a:r>
          </a:p>
        </p:txBody>
      </p:sp>
      <p:pic>
        <p:nvPicPr>
          <p:cNvPr id="2050" name="Picture 2" descr="Faculdade de Gastronomia">
            <a:extLst>
              <a:ext uri="{FF2B5EF4-FFF2-40B4-BE49-F238E27FC236}">
                <a16:creationId xmlns:a16="http://schemas.microsoft.com/office/drawing/2014/main" id="{634C82A7-89FE-99EC-6760-311335CC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773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E8B4DB-3CAC-B5A1-FB78-759CF60A91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7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F682977-59E5-C979-AE8F-DC240A863EDC}"/>
              </a:ext>
            </a:extLst>
          </p:cNvPr>
          <p:cNvSpPr txBox="1"/>
          <p:nvPr/>
        </p:nvSpPr>
        <p:spPr>
          <a:xfrm>
            <a:off x="72278" y="955540"/>
            <a:ext cx="8999444" cy="43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>
                <a:latin typeface="Impact" panose="020B0806030902050204" pitchFamily="34" charset="0"/>
              </a:rPr>
              <a:t>IDENTIFICAR, SEPARAR E DISPOR CORRETAMENTE OS RESÍDUOS</a:t>
            </a:r>
          </a:p>
          <a:p>
            <a:pPr>
              <a:lnSpc>
                <a:spcPct val="150000"/>
              </a:lnSpc>
            </a:pPr>
            <a:endParaRPr lang="pt-BR" sz="3200" dirty="0">
              <a:latin typeface="Impact" panose="020B0806030902050204" pitchFamily="34" charset="0"/>
            </a:endParaRPr>
          </a:p>
          <a:p>
            <a:pPr>
              <a:lnSpc>
                <a:spcPct val="150000"/>
              </a:lnSpc>
            </a:pPr>
            <a:endParaRPr lang="pt-BR" sz="3200" dirty="0">
              <a:latin typeface="Impact" panose="020B080603090205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RECICLÁVEIS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NÃO RECICLÁVEIS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ORGÂNICOS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26AAA0-87EA-F029-2C28-024FEECB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32856"/>
            <a:ext cx="5651580" cy="37696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D2FF1B2-5BCE-44DE-02B1-90231F1E4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1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E4A44BB-BA16-8A77-A0AE-A38AD6D87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 r="5142" b="18381"/>
          <a:stretch/>
        </p:blipFill>
        <p:spPr>
          <a:xfrm>
            <a:off x="4329092" y="3912495"/>
            <a:ext cx="4665339" cy="294280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21F0C30-9835-1F38-0057-47D0B7E824D2}"/>
              </a:ext>
            </a:extLst>
          </p:cNvPr>
          <p:cNvSpPr txBox="1"/>
          <p:nvPr/>
        </p:nvSpPr>
        <p:spPr>
          <a:xfrm>
            <a:off x="1079612" y="26064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RECICLÁVEIS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8EC310-ABCD-2522-813D-7E21B98DFEA5}"/>
              </a:ext>
            </a:extLst>
          </p:cNvPr>
          <p:cNvSpPr txBox="1"/>
          <p:nvPr/>
        </p:nvSpPr>
        <p:spPr>
          <a:xfrm>
            <a:off x="179512" y="1124744"/>
            <a:ext cx="7056784" cy="27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Separado dos demais resíduos;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Devem estar limpos;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Acondicionados em coletores com tampa;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Encaminhados para destinação correta;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Em Ponta Grossa para as Associações de Catadores.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C973DF-76E5-9408-77D3-862E6D12C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97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F413-D139-3296-6F30-BBE6D56D2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43A268-C3FA-BC33-8C07-154662DBBA5B}"/>
              </a:ext>
            </a:extLst>
          </p:cNvPr>
          <p:cNvSpPr txBox="1"/>
          <p:nvPr/>
        </p:nvSpPr>
        <p:spPr>
          <a:xfrm>
            <a:off x="1079612" y="40466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NÃO RECICLÁVEIS - LIXO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233854-007A-F026-E92B-90768DD68147}"/>
              </a:ext>
            </a:extLst>
          </p:cNvPr>
          <p:cNvSpPr txBox="1"/>
          <p:nvPr/>
        </p:nvSpPr>
        <p:spPr>
          <a:xfrm>
            <a:off x="143508" y="1340768"/>
            <a:ext cx="8856984" cy="29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Inservíveis;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Coletor tampado, separado e distante dos demais;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Impact" panose="020B0806030902050204" pitchFamily="34" charset="0"/>
              </a:rPr>
              <a:t>Destinado para coleta convencional  (ATERRO).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2400" dirty="0">
              <a:latin typeface="Impact" panose="020B080603090205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2D3247-5BBD-642C-4A23-DC666116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63" t="22000" r="31888" b="16401"/>
          <a:stretch/>
        </p:blipFill>
        <p:spPr>
          <a:xfrm>
            <a:off x="5832140" y="3681019"/>
            <a:ext cx="3168352" cy="31683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A4436FC-E69B-DC52-2DAC-E4C2567C2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2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23D4F-55B7-DAE0-3315-09CF68D9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03EB61-1153-6B75-CB34-DC406F8CA650}"/>
              </a:ext>
            </a:extLst>
          </p:cNvPr>
          <p:cNvSpPr txBox="1"/>
          <p:nvPr/>
        </p:nvSpPr>
        <p:spPr>
          <a:xfrm>
            <a:off x="1097360" y="195145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ORGÂNICOS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03A329-20E5-C689-2FB1-50092D1AB282}"/>
              </a:ext>
            </a:extLst>
          </p:cNvPr>
          <p:cNvSpPr txBox="1"/>
          <p:nvPr/>
        </p:nvSpPr>
        <p:spPr>
          <a:xfrm>
            <a:off x="35496" y="1268760"/>
            <a:ext cx="9108504" cy="223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Podem causar risco de contaminação;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Coletor separado dos demais e com tampa bem fechada;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Destinado para compostagem ou biodigestão ;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Em Ponta Grossa destinado para UTB – Usina Termoelétrica a biogás.</a:t>
            </a:r>
            <a:endParaRPr kumimoji="0" lang="pt-BR" altLang="pt-BR" sz="24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mpact" panose="020B080603090205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9D1707C-C810-2FAD-6479-98EA9AA4F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3703786"/>
            <a:ext cx="4752528" cy="31542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1F9C2F9-ED46-F02C-B452-D96FA505F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E645F9F-40BF-6FE2-0763-65090BFC99AD}"/>
              </a:ext>
            </a:extLst>
          </p:cNvPr>
          <p:cNvSpPr txBox="1"/>
          <p:nvPr/>
        </p:nvSpPr>
        <p:spPr>
          <a:xfrm>
            <a:off x="251520" y="1268760"/>
            <a:ext cx="8640960" cy="568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Os resíduos NÃO </a:t>
            </a: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podem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 sair pelo mesmo local por onde entram os  alimentos;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Refeitório DEVE ter coletores com tampa e acionamento por pedal;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TODOS </a:t>
            </a: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os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 coletores deverão ser limpos diariamente usando proteção individual (luvas); 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pt-BR" altLang="pt-BR" sz="2400" b="0" dirty="0">
                <a:solidFill>
                  <a:srgbClr val="111111"/>
                </a:solidFill>
                <a:latin typeface="Impact" panose="020B0806030902050204" pitchFamily="34" charset="0"/>
              </a:rPr>
              <a:t> 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A Vigilância Sanitária irá aprovar o local em que os resíduos são armazenados;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endParaRPr kumimoji="0" lang="pt-BR" altLang="pt-BR" sz="24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603A2F-F3ED-D98F-732B-DCEB5DCF6493}"/>
              </a:ext>
            </a:extLst>
          </p:cNvPr>
          <p:cNvSpPr txBox="1"/>
          <p:nvPr/>
        </p:nvSpPr>
        <p:spPr>
          <a:xfrm>
            <a:off x="143508" y="116632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Impact" panose="020B0806030902050204" pitchFamily="34" charset="0"/>
              </a:rPr>
              <a:t>IMPORTANTE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1D9B07-2129-DF96-D5CC-B4F85B37B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5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219CB70-91EF-3D96-B348-36B38F8E2B80}"/>
              </a:ext>
            </a:extLst>
          </p:cNvPr>
          <p:cNvSpPr txBox="1"/>
          <p:nvPr/>
        </p:nvSpPr>
        <p:spPr>
          <a:xfrm>
            <a:off x="215516" y="980728"/>
            <a:ext cx="8712968" cy="601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mpact" panose="020B080603090205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RESOLUÇÃO ANVISA 216/04 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(Aprova o Regulamento Técnico de Boas Práticas para Serviços de Alimentação);</a:t>
            </a:r>
          </a:p>
          <a:p>
            <a:pPr marL="285750" indent="-285750" algn="just" defTabSz="91440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mpact" panose="020B080603090205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RESOLUÇÃO ANVISA 218/05 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(Dispõe sobre o Regulamento Técnico de </a:t>
            </a: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procedimentos Higiênico-Sanitários para Manipulação de Alimentos e Bebidas Preparados com Vegetais)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;</a:t>
            </a:r>
          </a:p>
          <a:p>
            <a:pPr marL="285750" indent="-285750" algn="just" defTabSz="91440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pt-BR" sz="2400" dirty="0">
                <a:solidFill>
                  <a:srgbClr val="111111"/>
                </a:solidFill>
                <a:latin typeface="Impact" panose="020B0806030902050204" pitchFamily="34" charset="0"/>
              </a:rPr>
              <a:t>O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mpact" panose="020B0806030902050204" pitchFamily="34" charset="0"/>
              </a:rPr>
              <a:t> órgão ambiental competente E/OU a autoridade sanitária municipal devem aprovar o local onde os restos de alimentos serão armazenados temporariamente.</a:t>
            </a:r>
            <a:endParaRPr lang="pt-BR" sz="2400" dirty="0">
              <a:latin typeface="Impact" panose="020B080603090205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pt-BR" altLang="pt-BR" sz="24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9088C7F-E76F-3F2F-AE47-930F89ED6513}"/>
              </a:ext>
            </a:extLst>
          </p:cNvPr>
          <p:cNvSpPr txBox="1"/>
          <p:nvPr/>
        </p:nvSpPr>
        <p:spPr>
          <a:xfrm>
            <a:off x="288024" y="5247861"/>
            <a:ext cx="8712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Montserrat" panose="00000500000000000000" pitchFamily="2" charset="0"/>
              </a:rPr>
              <a:t>.</a:t>
            </a:r>
            <a:endParaRPr kumimoji="0" lang="pt-BR" altLang="pt-BR" sz="12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HK Grotesk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B5E362A-54B8-23E1-2BCC-C1DB90194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D6814D90-43C8-8B99-EB9E-AA9E7327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66" y="1628800"/>
            <a:ext cx="5577267" cy="532775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F3E35CE-DE64-AE2B-B6A0-ED61A47B6395}"/>
              </a:ext>
            </a:extLst>
          </p:cNvPr>
          <p:cNvSpPr txBox="1"/>
          <p:nvPr/>
        </p:nvSpPr>
        <p:spPr>
          <a:xfrm>
            <a:off x="1783366" y="391731"/>
            <a:ext cx="6086963" cy="101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37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BR" sz="3600" dirty="0">
                <a:solidFill>
                  <a:srgbClr val="202124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TRIPÉ DA SUSTENTABILIDADE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82794B-61FB-EC5F-6D66-0318A7C9A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FD08BD-578E-41E2-B105-D3D210935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b="7580"/>
          <a:stretch/>
        </p:blipFill>
        <p:spPr>
          <a:xfrm>
            <a:off x="-6561" y="36870"/>
            <a:ext cx="9259081" cy="682113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8902870-F17F-48E4-8A50-F8576FA80FEC}"/>
              </a:ext>
            </a:extLst>
          </p:cNvPr>
          <p:cNvSpPr txBox="1"/>
          <p:nvPr/>
        </p:nvSpPr>
        <p:spPr>
          <a:xfrm>
            <a:off x="0" y="32797"/>
            <a:ext cx="925908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pt-BR" sz="5800" b="1" dirty="0"/>
          </a:p>
          <a:p>
            <a:pPr algn="r"/>
            <a:endParaRPr lang="pt-BR" sz="2400" b="1" dirty="0"/>
          </a:p>
          <a:p>
            <a:pPr algn="ctr"/>
            <a:r>
              <a:rPr lang="pt-BR" sz="5800" dirty="0">
                <a:latin typeface="Impact" panose="020B0806030902050204" pitchFamily="34" charset="0"/>
              </a:rPr>
              <a:t>Usina Termoelétrica a Biogás</a:t>
            </a:r>
          </a:p>
          <a:p>
            <a:pPr algn="r"/>
            <a:endParaRPr lang="pt-BR" sz="58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76E23A-0481-EB89-2EE3-F114CD811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027B49-5092-451F-BF4E-ABC0F139F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8" y="692696"/>
            <a:ext cx="919331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2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B5F879DE-1F47-E69D-8D5F-F384B295995D}"/>
              </a:ext>
            </a:extLst>
          </p:cNvPr>
          <p:cNvSpPr txBox="1">
            <a:spLocks/>
          </p:cNvSpPr>
          <p:nvPr/>
        </p:nvSpPr>
        <p:spPr>
          <a:xfrm>
            <a:off x="1592516" y="6272609"/>
            <a:ext cx="292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buSzPts val="990"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Globo/ Um só planeta</a:t>
            </a:r>
          </a:p>
          <a:p>
            <a:pPr algn="just">
              <a:buSzPts val="990"/>
            </a:pP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Rádio do Senado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3DB8BF-6804-3D51-91D2-355BCEE47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A31864D-9C82-8481-BB45-2A699C67D0AE}"/>
              </a:ext>
            </a:extLst>
          </p:cNvPr>
          <p:cNvSpPr txBox="1"/>
          <p:nvPr/>
        </p:nvSpPr>
        <p:spPr>
          <a:xfrm>
            <a:off x="800030" y="297965"/>
            <a:ext cx="74295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Impact" panose="020B0806030902050204" pitchFamily="34" charset="0"/>
                <a:cs typeface="Arial" panose="020B0604020202020204" pitchFamily="34" charset="0"/>
              </a:rPr>
              <a:t>DIA DE SOBRECARGA DA TERRA </a:t>
            </a:r>
          </a:p>
          <a:p>
            <a:pPr algn="ctr"/>
            <a:r>
              <a:rPr lang="pt-BR" sz="3200" dirty="0">
                <a:latin typeface="Impact" panose="020B0806030902050204" pitchFamily="34" charset="0"/>
                <a:cs typeface="Arial" panose="020B0604020202020204" pitchFamily="34" charset="0"/>
              </a:rPr>
              <a:t>(1970 – 2024)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027B0F-AC66-EA8E-C1FC-D7825FB5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479070"/>
            <a:ext cx="5040560" cy="46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-shield-111353">
            <a:hlinkClick r:id="" action="ppaction://media"/>
            <a:extLst>
              <a:ext uri="{FF2B5EF4-FFF2-40B4-BE49-F238E27FC236}">
                <a16:creationId xmlns:a16="http://schemas.microsoft.com/office/drawing/2014/main" id="{BC63C1E0-5774-7A91-414D-31AEE65B7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0550" y="5516876"/>
            <a:ext cx="457200" cy="457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B67517-0881-E34E-570E-A047CA438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3097"/>
          <a:stretch/>
        </p:blipFill>
        <p:spPr>
          <a:xfrm>
            <a:off x="40516" y="869540"/>
            <a:ext cx="9152030" cy="51435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89390FC-4777-CF60-26FD-7004C55148F9}"/>
              </a:ext>
            </a:extLst>
          </p:cNvPr>
          <p:cNvSpPr txBox="1"/>
          <p:nvPr/>
        </p:nvSpPr>
        <p:spPr>
          <a:xfrm>
            <a:off x="169906" y="904858"/>
            <a:ext cx="8804189" cy="767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sz="4500" dirty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de sobrecarga da terra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FF2166-58F7-777E-505B-57DC34E12AE1}"/>
              </a:ext>
            </a:extLst>
          </p:cNvPr>
          <p:cNvSpPr txBox="1"/>
          <p:nvPr/>
        </p:nvSpPr>
        <p:spPr>
          <a:xfrm>
            <a:off x="21624" y="5226712"/>
            <a:ext cx="91007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Impact" panose="020B0806030902050204" pitchFamily="34" charset="0"/>
              </a:rPr>
              <a:t>01 DE AGOSTO DE 2024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21566FB-3C05-AF46-01E1-4362928F5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849F1CB-84B2-1B59-41FA-E7FB9510A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529A927-3538-920D-3069-02FE9E9C63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185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3AB2732-6D2F-B858-5D28-A1B83C257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" y="968464"/>
            <a:ext cx="9143999" cy="5143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2214B99-0496-9F2E-44D8-73B8867D41D1}"/>
              </a:ext>
            </a:extLst>
          </p:cNvPr>
          <p:cNvSpPr txBox="1"/>
          <p:nvPr/>
        </p:nvSpPr>
        <p:spPr>
          <a:xfrm>
            <a:off x="61782" y="902322"/>
            <a:ext cx="8995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uma data que marca quando consumimos todos os recursos naturais que o planeta é capaz de produzir e renovar ao longo de 365 dias.</a:t>
            </a:r>
            <a:endParaRPr lang="pt-BR" sz="27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89B27C0-0C59-40B1-43D6-5D2AF35ED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0C266F-044C-3EFC-E08C-7A3A0A520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1A275D6-A7AE-BAB7-53DA-C6DC0D317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01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D10D860-8E27-4A51-D2E7-50E48FEA696B}"/>
              </a:ext>
            </a:extLst>
          </p:cNvPr>
          <p:cNvSpPr txBox="1"/>
          <p:nvPr/>
        </p:nvSpPr>
        <p:spPr>
          <a:xfrm>
            <a:off x="-126656" y="4477553"/>
            <a:ext cx="9100751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suprir as demandas de consumo da humanidade até 31 de dezembro de 2024 “consumiremos” 1,7 planeta, ou seja, 70% mais que a Terra oferece anualmente, mas temos SOMENTE 1.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41E330-9EBD-DBA8-D7F1-8F12611D0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6" y="385377"/>
            <a:ext cx="4745608" cy="47456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A4FBBB-ECF7-A49E-E7F7-DA1D1BAC2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7"/>
          <a:stretch/>
        </p:blipFill>
        <p:spPr>
          <a:xfrm>
            <a:off x="5551613" y="295018"/>
            <a:ext cx="2988450" cy="47456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2E1BB9-B1F5-F7C5-301E-2A42DEBCF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585F1C-4659-59DB-A8F7-B47073AC3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3FD542-4FC6-FF58-0361-9C3A9D92A414}"/>
              </a:ext>
            </a:extLst>
          </p:cNvPr>
          <p:cNvSpPr txBox="1"/>
          <p:nvPr/>
        </p:nvSpPr>
        <p:spPr>
          <a:xfrm>
            <a:off x="1436750" y="5823727"/>
            <a:ext cx="4596119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88" dirty="0">
                <a:solidFill>
                  <a:schemeClr val="bg1"/>
                </a:solidFill>
              </a:rPr>
              <a:t>https://www.wwf.org.br/overshootday/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E9D8DE9-7CBD-F912-8053-0CCE76DBA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50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C60FC76-3778-4CA6-F35B-7436A52ED043}"/>
              </a:ext>
            </a:extLst>
          </p:cNvPr>
          <p:cNvSpPr txBox="1"/>
          <p:nvPr/>
        </p:nvSpPr>
        <p:spPr>
          <a:xfrm>
            <a:off x="80320" y="944262"/>
            <a:ext cx="89401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Em 2024 adiantou </a:t>
            </a: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 dia em relação a 2023 que foi 02 de agosto</a:t>
            </a: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AB85F8-771A-199E-C974-94A998E9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19" y="1464769"/>
            <a:ext cx="6512267" cy="43395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6C4446E-A8C4-15F7-ABBD-297D48EE100D}"/>
              </a:ext>
            </a:extLst>
          </p:cNvPr>
          <p:cNvSpPr txBox="1"/>
          <p:nvPr/>
        </p:nvSpPr>
        <p:spPr>
          <a:xfrm>
            <a:off x="80320" y="1571989"/>
            <a:ext cx="392018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Significa que a antecipação foi relativamente lenta - o adiantamento em ‘apenas’ um dia está ligado a um crescimento mais lento da economia mundial, ainda afetado pela pandemia, e a um crescimento de 0,4% da biocapacidade do planeta.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B4CB9F5-B062-A440-E21F-ECEB48294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257DB44-BBB3-AAAE-5E89-3795361D2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FBFBD28-5F4B-C158-0812-D1EC1C00A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963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1946356-BA93-6661-284C-200DA7D729BD}"/>
              </a:ext>
            </a:extLst>
          </p:cNvPr>
          <p:cNvSpPr txBox="1"/>
          <p:nvPr/>
        </p:nvSpPr>
        <p:spPr>
          <a:xfrm>
            <a:off x="4386853" y="1952907"/>
            <a:ext cx="46222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Mas, aprendemos pouco com a pandemia, quando a data regrediu 3 semanas — de 29 de julho em 2019 para 22 de agosto em 2020 — mostrando que uma redução no consumo e na produção industrial pode ser positiva do ponto de vista de uso de recursos naturais.</a:t>
            </a:r>
            <a:r>
              <a:rPr lang="pt-BR" sz="24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85EFAE-273C-BE39-E973-1AFF3DE54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/>
          <a:stretch/>
        </p:blipFill>
        <p:spPr>
          <a:xfrm>
            <a:off x="0" y="1265666"/>
            <a:ext cx="4817469" cy="42368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C1DD26-328E-D4B8-D6FE-F0EDE9A88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4D98AC-E512-1F5C-034D-748CA78ED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085FCD0-68F8-6FE6-B34F-F0FE40921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957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54DA61C-DE4D-0A8C-CEE2-809AF3308F7E}"/>
              </a:ext>
            </a:extLst>
          </p:cNvPr>
          <p:cNvSpPr txBox="1"/>
          <p:nvPr/>
        </p:nvSpPr>
        <p:spPr>
          <a:xfrm>
            <a:off x="4025002" y="2381318"/>
            <a:ext cx="5389162" cy="163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é possível diminuir esse número e atrasar a data em 2025.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144511-9084-5073-7DBA-416A8BC3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5095323" cy="39276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A10352-3F01-D1F6-D9BF-655541934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6B5C1A-42D8-6F5E-F618-3F68847A7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7C1F21A-5684-E07A-037B-C8335AD26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162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FE6053F-7E0D-CE89-D3E4-FFDC2CB2FF57}"/>
              </a:ext>
            </a:extLst>
          </p:cNvPr>
          <p:cNvSpPr txBox="1"/>
          <p:nvPr/>
        </p:nvSpPr>
        <p:spPr>
          <a:xfrm>
            <a:off x="47304" y="1008481"/>
            <a:ext cx="90493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Reduzindo o desperdício de alimentos pela metade, a data atrasaria 13 dias.</a:t>
            </a:r>
            <a:endParaRPr lang="pt-BR" sz="27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13DDFC-FDA9-C0AC-7736-00A182657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13" y="1722446"/>
            <a:ext cx="4502711" cy="42306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3C9B9D-B66B-0734-7CEA-7C4AE6C36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5BEE90-B021-88DB-52F2-3604CAFC5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4AFE983-9FDE-302F-0C7A-92E8E2D5F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644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CA88DC4-6761-CDA0-458F-C0564733C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268"/>
            <a:ext cx="4095935" cy="340781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D7466EF6-42C3-0E12-B64A-00D93EE8F413}"/>
              </a:ext>
            </a:extLst>
          </p:cNvPr>
          <p:cNvSpPr/>
          <p:nvPr/>
        </p:nvSpPr>
        <p:spPr>
          <a:xfrm>
            <a:off x="4668644" y="2443061"/>
            <a:ext cx="2077349" cy="206753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schemeClr val="tx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EC8C1A8-045A-F153-F3C2-16B10FCF30F2}"/>
              </a:ext>
            </a:extLst>
          </p:cNvPr>
          <p:cNvSpPr/>
          <p:nvPr/>
        </p:nvSpPr>
        <p:spPr>
          <a:xfrm>
            <a:off x="5677306" y="2395693"/>
            <a:ext cx="2077349" cy="20666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1771D77-A989-43FC-887D-A1CA864F9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20" y="1367209"/>
            <a:ext cx="3408972" cy="325646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6347C8-533D-9DD6-7290-03CFF916CE86}"/>
              </a:ext>
            </a:extLst>
          </p:cNvPr>
          <p:cNvSpPr txBox="1"/>
          <p:nvPr/>
        </p:nvSpPr>
        <p:spPr>
          <a:xfrm>
            <a:off x="559122" y="720878"/>
            <a:ext cx="7639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</a:rPr>
              <a:t>O QUE É SER ECOLOGICAMENTE CORRETO?</a:t>
            </a:r>
            <a:endParaRPr lang="pt-BR" sz="2025" dirty="0">
              <a:latin typeface="Impact" panose="020B080603090205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019F13-C97D-4AF2-D201-8FBC900DDC01}"/>
              </a:ext>
            </a:extLst>
          </p:cNvPr>
          <p:cNvSpPr txBox="1"/>
          <p:nvPr/>
        </p:nvSpPr>
        <p:spPr>
          <a:xfrm>
            <a:off x="149568" y="4680034"/>
            <a:ext cx="8708103" cy="194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latin typeface="Impact" panose="020B0806030902050204" pitchFamily="34" charset="0"/>
                <a:cs typeface="Arial" panose="020B0604020202020204" pitchFamily="34" charset="0"/>
              </a:rPr>
              <a:t>É a importância de considerar o meio ambiente ao longo do desenvolvimento da humanidade, evitando os impactos ambientais negativos e o desgaste dos recursos naturais.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9BF587-116D-063A-C5FE-48A75F7A3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7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F388E48-E94B-CE7F-D4CE-12B12B40C06E}"/>
              </a:ext>
            </a:extLst>
          </p:cNvPr>
          <p:cNvSpPr txBox="1"/>
          <p:nvPr/>
        </p:nvSpPr>
        <p:spPr>
          <a:xfrm>
            <a:off x="45342" y="944542"/>
            <a:ext cx="90986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Reflorestar 350 milhões de hectares faria o planeta ganhar 8 dias.</a:t>
            </a:r>
            <a:endParaRPr lang="pt-BR" sz="27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636B41-9599-4A74-EBDC-13641E10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79" y="1363270"/>
            <a:ext cx="3142106" cy="46943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D8FF65-03D6-57C7-FBBF-24157DAE1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5926FD6-B6ED-D306-2729-CA95AD883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E4477B-1B7F-3048-1795-858BA3C45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554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442E52D-DCE9-D8B6-2E91-67E0B2F5712C}"/>
              </a:ext>
            </a:extLst>
          </p:cNvPr>
          <p:cNvSpPr txBox="1"/>
          <p:nvPr/>
        </p:nvSpPr>
        <p:spPr>
          <a:xfrm>
            <a:off x="160638" y="988669"/>
            <a:ext cx="8742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Diminuir a pegada ecológica da população mundial atrasaria a sobrecarga em 3 meses.</a:t>
            </a:r>
            <a:endParaRPr lang="pt-BR" sz="27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A6C8F4-7A23-E7ED-F9B8-C82606C16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7471">
            <a:off x="2735530" y="509290"/>
            <a:ext cx="4117592" cy="71485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FA6520-EC36-1CFA-EBC2-6A42B52D1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E8916D-CD97-DF07-4B44-97ED21B66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36B489-F29C-B086-646D-479D9BD60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305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08D2E226-B799-1E2B-A4F2-74A2F6BFC020}"/>
              </a:ext>
            </a:extLst>
          </p:cNvPr>
          <p:cNvSpPr txBox="1"/>
          <p:nvPr/>
        </p:nvSpPr>
        <p:spPr>
          <a:xfrm>
            <a:off x="92674" y="938254"/>
            <a:ext cx="8940115" cy="488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sz="255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3.800 </a:t>
            </a:r>
            <a:r>
              <a:rPr lang="pt-BR" sz="2550" spc="3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milhões de anos atrás, a vida foi evidenciada pela primeira vez na Terra.</a:t>
            </a:r>
            <a:endParaRPr lang="pt-BR" sz="2550" dirty="0">
              <a:solidFill>
                <a:schemeClr val="bg1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21C650-5DC3-13D0-948E-E0FE18749ECB}"/>
              </a:ext>
            </a:extLst>
          </p:cNvPr>
          <p:cNvSpPr txBox="1"/>
          <p:nvPr/>
        </p:nvSpPr>
        <p:spPr>
          <a:xfrm>
            <a:off x="92674" y="5022842"/>
            <a:ext cx="8995720" cy="509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488"/>
              </a:lnSpc>
              <a:spcAft>
                <a:spcPts val="600"/>
              </a:spcAft>
            </a:pPr>
            <a:r>
              <a:rPr lang="pt-BR" sz="2550" spc="3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A população mundial aumentou 121%  desde 1970.</a:t>
            </a:r>
            <a:endParaRPr lang="pt-BR" sz="2550" dirty="0">
              <a:solidFill>
                <a:schemeClr val="bg1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3D1496B-994F-46D0-5BDB-A72B9CE8B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95" y="849385"/>
            <a:ext cx="4835472" cy="483547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D1F6211-356A-6BE6-9D5A-935E64128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462BB9-FEE4-0067-44FF-8E34198C3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C77A727-022E-2738-925B-62F09BD4A4DB}"/>
              </a:ext>
            </a:extLst>
          </p:cNvPr>
          <p:cNvSpPr txBox="1"/>
          <p:nvPr/>
        </p:nvSpPr>
        <p:spPr>
          <a:xfrm>
            <a:off x="2393786" y="5589318"/>
            <a:ext cx="458668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  <a:latin typeface="Google Sans"/>
              </a:rPr>
              <a:t>8,2 mil milhões de habitantes em meados de 2024</a:t>
            </a:r>
            <a:endParaRPr lang="pt-BR" sz="1350" dirty="0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BBB15A-4F0F-CFD2-3C6B-D412B8A6F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835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72F6161-8700-4BCD-B890-F5434589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7" y="2256927"/>
            <a:ext cx="3453713" cy="37438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FC0B2B2-3019-9E58-7637-13DCD1C9B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5864"/>
            <a:ext cx="4359065" cy="308248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97CF926-96E9-1BF0-32AB-3277879CBA73}"/>
              </a:ext>
            </a:extLst>
          </p:cNvPr>
          <p:cNvSpPr txBox="1"/>
          <p:nvPr/>
        </p:nvSpPr>
        <p:spPr>
          <a:xfrm>
            <a:off x="4293973" y="1082527"/>
            <a:ext cx="4689389" cy="1412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ts val="3488"/>
              </a:lnSpc>
              <a:spcAft>
                <a:spcPts val="600"/>
              </a:spcAft>
            </a:pPr>
            <a:r>
              <a:rPr lang="pt-BR" sz="2700" spc="3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O tamanho médio da população de espécies de vertebrados diminuiu em 68% desde 1970.</a:t>
            </a:r>
            <a:endParaRPr lang="pt-BR" sz="2700" dirty="0">
              <a:solidFill>
                <a:schemeClr val="bg1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CFCA5F-299D-BD9D-D5FC-74885A77F482}"/>
              </a:ext>
            </a:extLst>
          </p:cNvPr>
          <p:cNvSpPr txBox="1"/>
          <p:nvPr/>
        </p:nvSpPr>
        <p:spPr>
          <a:xfrm>
            <a:off x="401596" y="4597822"/>
            <a:ext cx="5214551" cy="963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488"/>
              </a:lnSpc>
              <a:spcAft>
                <a:spcPts val="600"/>
              </a:spcAft>
            </a:pPr>
            <a:r>
              <a:rPr lang="pt-BR" sz="27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pt-BR" sz="27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%  </a:t>
            </a:r>
            <a:r>
              <a:rPr lang="pt-BR" sz="2700" spc="3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da Pegada Ecológica da humanidade é carbono</a:t>
            </a:r>
            <a:r>
              <a:rPr lang="pt-BR" sz="2700" dirty="0">
                <a:solidFill>
                  <a:schemeClr val="bg1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97EE461-DC8A-A5E8-2DDF-4B7C5B050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D4F4165-EFBB-3877-5D5D-62AD17CAF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D2519E-2683-F0CE-5C04-E487019FF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90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EE83A5-2829-3580-18A8-B7EA751D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1"/>
          <a:stretch/>
        </p:blipFill>
        <p:spPr>
          <a:xfrm>
            <a:off x="43088" y="894321"/>
            <a:ext cx="9073847" cy="508132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B79DCE-FEDD-1087-E076-5FB9558266E1}"/>
              </a:ext>
            </a:extLst>
          </p:cNvPr>
          <p:cNvSpPr txBox="1"/>
          <p:nvPr/>
        </p:nvSpPr>
        <p:spPr>
          <a:xfrm>
            <a:off x="43087" y="2976351"/>
            <a:ext cx="9082217" cy="86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pt-BR" sz="4950" dirty="0">
                <a:solidFill>
                  <a:srgbClr val="FFFF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ATRASAR A DATA NO PRÓXIMO ANO?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4959059-A956-56B8-F12C-D12D1AFD1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3CFBFF-F62D-FF46-6F63-1E443414E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2" y="536896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F05802-E5C7-2B41-3795-D1CA898A4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69" y="5564326"/>
            <a:ext cx="724502" cy="388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513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B46148-21E5-6E3F-6963-9E2473C58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5502493"/>
            <a:ext cx="681167" cy="450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538B6D-EFE8-6258-9F7C-910024A63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41" y="5411925"/>
            <a:ext cx="626685" cy="63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775DC6-2E04-4E16-44A6-351F0E772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3" y="1245046"/>
            <a:ext cx="6579215" cy="35308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4A0474-8D71-6D73-906C-DE3FFD087A19}"/>
              </a:ext>
            </a:extLst>
          </p:cNvPr>
          <p:cNvSpPr txBox="1"/>
          <p:nvPr/>
        </p:nvSpPr>
        <p:spPr>
          <a:xfrm>
            <a:off x="2056255" y="4775898"/>
            <a:ext cx="48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solidFill>
                  <a:schemeClr val="bg1"/>
                </a:solidFill>
              </a:rPr>
              <a:t>PONTA GROSSA</a:t>
            </a:r>
          </a:p>
          <a:p>
            <a:pPr algn="ctr"/>
            <a:r>
              <a:rPr lang="pt-BR" sz="3600" b="1" i="1" dirty="0">
                <a:solidFill>
                  <a:schemeClr val="bg1"/>
                </a:solidFill>
              </a:rPr>
              <a:t>Meio Ambiente</a:t>
            </a:r>
            <a:endParaRPr lang="pt-BR" sz="2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64F2791-A9B1-D35D-3BB4-70D1B6AAE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" y="116632"/>
            <a:ext cx="9144000" cy="513539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846C96D-9B84-FB2F-A7F3-8EDF2BB55B3A}"/>
              </a:ext>
            </a:extLst>
          </p:cNvPr>
          <p:cNvSpPr txBox="1"/>
          <p:nvPr/>
        </p:nvSpPr>
        <p:spPr>
          <a:xfrm>
            <a:off x="107504" y="4941168"/>
            <a:ext cx="4536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Impact" panose="020B0806030902050204" pitchFamily="34" charset="0"/>
              </a:rPr>
              <a:t>OBRIGADA</a:t>
            </a:r>
          </a:p>
          <a:p>
            <a:endParaRPr lang="pt-BR" dirty="0">
              <a:latin typeface="Impact" panose="020B0806030902050204" pitchFamily="34" charset="0"/>
            </a:endParaRPr>
          </a:p>
          <a:p>
            <a:r>
              <a:rPr lang="pt-BR" dirty="0">
                <a:latin typeface="Impact" panose="020B0806030902050204" pitchFamily="34" charset="0"/>
              </a:rPr>
              <a:t>Andréia de Oliveira – geógrafa</a:t>
            </a:r>
          </a:p>
          <a:p>
            <a:r>
              <a:rPr lang="pt-BR" dirty="0">
                <a:latin typeface="Impact" panose="020B0806030902050204" pitchFamily="34" charset="0"/>
              </a:rPr>
              <a:t>Centro de Educação Ambiental </a:t>
            </a:r>
          </a:p>
          <a:p>
            <a:r>
              <a:rPr lang="pt-BR" dirty="0">
                <a:latin typeface="Impact" panose="020B0806030902050204" pitchFamily="34" charset="0"/>
              </a:rPr>
              <a:t>42-3220-1000 ramal 2388</a:t>
            </a:r>
          </a:p>
          <a:p>
            <a:r>
              <a:rPr lang="pt-BR" dirty="0">
                <a:latin typeface="Impact" panose="020B0806030902050204" pitchFamily="34" charset="0"/>
              </a:rPr>
              <a:t>Email: </a:t>
            </a:r>
            <a:r>
              <a:rPr lang="pt-BR" dirty="0">
                <a:solidFill>
                  <a:srgbClr val="0070C0"/>
                </a:solidFill>
                <a:latin typeface="Impact" panose="020B080603090205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educacaoambiental.pmpg@gmail.com</a:t>
            </a:r>
            <a:endParaRPr lang="pt-BR" dirty="0">
              <a:solidFill>
                <a:srgbClr val="0070C0"/>
              </a:solidFill>
              <a:latin typeface="Impact" panose="020B0806030902050204" pitchFamily="34" charset="0"/>
            </a:endParaRPr>
          </a:p>
          <a:p>
            <a:endParaRPr lang="pt-BR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8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3C29AE0-A1E8-1C02-180D-88030EEC9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3499734"/>
            <a:ext cx="4854377" cy="324875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911A66-BB7A-F648-4D57-EEC4A7CB697F}"/>
              </a:ext>
            </a:extLst>
          </p:cNvPr>
          <p:cNvSpPr txBox="1"/>
          <p:nvPr/>
        </p:nvSpPr>
        <p:spPr>
          <a:xfrm>
            <a:off x="139347" y="1128675"/>
            <a:ext cx="8844862" cy="194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sz="2800" dirty="0"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dirty="0">
                <a:latin typeface="Impact" panose="020B0806030902050204" pitchFamily="34" charset="0"/>
                <a:cs typeface="Arial" panose="020B0604020202020204" pitchFamily="34" charset="0"/>
              </a:rPr>
              <a:t>Investir economicamente em prol do bem-estar social, gerando lucros e NÃO devastando o meio ambiente.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09AC7AA-6225-7AEB-D379-565C00762059}"/>
              </a:ext>
            </a:extLst>
          </p:cNvPr>
          <p:cNvSpPr/>
          <p:nvPr/>
        </p:nvSpPr>
        <p:spPr>
          <a:xfrm>
            <a:off x="623564" y="4465350"/>
            <a:ext cx="1462831" cy="144395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schemeClr val="tx1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B44CF59-5896-2AC9-2339-CBA754A5869B}"/>
              </a:ext>
            </a:extLst>
          </p:cNvPr>
          <p:cNvSpPr/>
          <p:nvPr/>
        </p:nvSpPr>
        <p:spPr>
          <a:xfrm>
            <a:off x="1013763" y="3743372"/>
            <a:ext cx="1462831" cy="14439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>
              <a:solidFill>
                <a:schemeClr val="tx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729B381-FDE4-2F1B-539D-3D4575FCB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2" y="3719256"/>
            <a:ext cx="2400536" cy="22931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C82929-811B-9B60-75E3-7F61EE446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8FFF0B-8B21-31D4-DD14-A03CDE803D3A}"/>
              </a:ext>
            </a:extLst>
          </p:cNvPr>
          <p:cNvSpPr txBox="1"/>
          <p:nvPr/>
        </p:nvSpPr>
        <p:spPr>
          <a:xfrm>
            <a:off x="163378" y="673955"/>
            <a:ext cx="8556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Impact" panose="020B0806030902050204" pitchFamily="34" charset="0"/>
                <a:cs typeface="Arial" panose="020B0604020202020204" pitchFamily="34" charset="0"/>
              </a:rPr>
              <a:t>O QUE É SER ECONOMICAMENTE VIÁVEL?</a:t>
            </a:r>
          </a:p>
        </p:txBody>
      </p:sp>
    </p:spTree>
    <p:extLst>
      <p:ext uri="{BB962C8B-B14F-4D97-AF65-F5344CB8AC3E}">
        <p14:creationId xmlns:p14="http://schemas.microsoft.com/office/powerpoint/2010/main" val="254221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672B323-E3F5-A943-4433-A8EA186AC090}"/>
              </a:ext>
            </a:extLst>
          </p:cNvPr>
          <p:cNvSpPr txBox="1"/>
          <p:nvPr/>
        </p:nvSpPr>
        <p:spPr>
          <a:xfrm>
            <a:off x="765425" y="444069"/>
            <a:ext cx="7823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000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O QUE É SER SOCIALMENTE JUSTO?</a:t>
            </a:r>
          </a:p>
          <a:p>
            <a:pPr algn="just"/>
            <a:endParaRPr lang="pt-BR" sz="2000" dirty="0">
              <a:solidFill>
                <a:srgbClr val="000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C617CC-AF04-1AEC-00BD-CDD6C01E0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5" y="3842890"/>
            <a:ext cx="4066448" cy="295882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CC1312B-AF86-0A56-920F-C717C7E3A8AD}"/>
              </a:ext>
            </a:extLst>
          </p:cNvPr>
          <p:cNvSpPr/>
          <p:nvPr/>
        </p:nvSpPr>
        <p:spPr>
          <a:xfrm>
            <a:off x="6741523" y="4333408"/>
            <a:ext cx="1462831" cy="14439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1011505-F0D8-6F13-2307-03B734EE50A8}"/>
              </a:ext>
            </a:extLst>
          </p:cNvPr>
          <p:cNvSpPr/>
          <p:nvPr/>
        </p:nvSpPr>
        <p:spPr>
          <a:xfrm>
            <a:off x="7182117" y="5027851"/>
            <a:ext cx="1462831" cy="14439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13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8701A03-51F2-C3A1-66E0-4A85CCC1D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70" y="4281894"/>
            <a:ext cx="2400536" cy="22931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9A5E2C7-DB54-BC4A-E71A-8866F6032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D5E879-1384-E1BD-2AF6-1F591AC5C340}"/>
              </a:ext>
            </a:extLst>
          </p:cNvPr>
          <p:cNvSpPr txBox="1"/>
          <p:nvPr/>
        </p:nvSpPr>
        <p:spPr>
          <a:xfrm>
            <a:off x="165353" y="1395605"/>
            <a:ext cx="8844862" cy="259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rgbClr val="000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É o modo como o ser humano é tratado, seja pela sociedade ou por uma empresa, valorizando a qualidade de vida  juntamente com os outros dois aspectos: ambiental e econômico.</a:t>
            </a:r>
          </a:p>
        </p:txBody>
      </p:sp>
    </p:spTree>
    <p:extLst>
      <p:ext uri="{BB962C8B-B14F-4D97-AF65-F5344CB8AC3E}">
        <p14:creationId xmlns:p14="http://schemas.microsoft.com/office/powerpoint/2010/main" val="280859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26B29C20-55A9-BE7E-9AB7-EC157860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6873" y="673956"/>
            <a:ext cx="9227446" cy="61516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927DE7-FF1E-9C50-3AC0-C490007BA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0462AED-9BD5-C34E-882C-B2E552F58091}"/>
              </a:ext>
            </a:extLst>
          </p:cNvPr>
          <p:cNvSpPr txBox="1"/>
          <p:nvPr/>
        </p:nvSpPr>
        <p:spPr>
          <a:xfrm>
            <a:off x="107503" y="352030"/>
            <a:ext cx="8928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Lei 12.305/2010 </a:t>
            </a:r>
            <a:endParaRPr lang="pt-BR" sz="36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33C4AC-6DCC-BA74-AC99-F87568DEF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7" y="1052736"/>
            <a:ext cx="6466285" cy="545323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91F1486-FD11-6DA0-8BFD-22DF7E28C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5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8CBE2-CF69-DBD3-D8E2-CDF03BDA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188640"/>
            <a:ext cx="7773338" cy="590682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6000" dirty="0">
                <a:latin typeface="Impact" panose="020B0806030902050204" pitchFamily="34" charset="0"/>
              </a:rPr>
              <a:t>RESÍDUO SÓLIDO</a:t>
            </a:r>
            <a:br>
              <a:rPr lang="pt-BR" sz="6000" dirty="0">
                <a:latin typeface="Impact" panose="020B0806030902050204" pitchFamily="34" charset="0"/>
              </a:rPr>
            </a:br>
            <a:r>
              <a:rPr lang="pt-BR" sz="6000" dirty="0">
                <a:latin typeface="Impact" panose="020B0806030902050204" pitchFamily="34" charset="0"/>
              </a:rPr>
              <a:t>OU</a:t>
            </a:r>
            <a:br>
              <a:rPr lang="pt-BR" sz="6000" dirty="0">
                <a:latin typeface="Impact" panose="020B0806030902050204" pitchFamily="34" charset="0"/>
              </a:rPr>
            </a:br>
            <a:r>
              <a:rPr lang="pt-BR" sz="6000" dirty="0">
                <a:latin typeface="Impact" panose="020B0806030902050204" pitchFamily="34" charset="0"/>
              </a:rPr>
              <a:t>LIXO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77C60D-4AA9-C57C-2897-DDD395D3F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17" y="109507"/>
            <a:ext cx="855014" cy="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2241</TotalTime>
  <Words>894</Words>
  <Application>Microsoft Office PowerPoint</Application>
  <PresentationFormat>Apresentação na tela (4:3)</PresentationFormat>
  <Paragraphs>104</Paragraphs>
  <Slides>46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5" baseType="lpstr">
      <vt:lpstr>Arial</vt:lpstr>
      <vt:lpstr>Bahnschrift SemiBold Condensed</vt:lpstr>
      <vt:lpstr>Calibri</vt:lpstr>
      <vt:lpstr>Calibri Light</vt:lpstr>
      <vt:lpstr>Google Sans</vt:lpstr>
      <vt:lpstr>HK Grotesk</vt:lpstr>
      <vt:lpstr>Impact</vt:lpstr>
      <vt:lpstr>Montserrat</vt:lpstr>
      <vt:lpstr>Tema do Office</vt:lpstr>
      <vt:lpstr>"Gestão de Resíduos Sólidos na Gastronomia”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RESÍDUO SÓLIDO OU LIXO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Marcius</dc:creator>
  <cp:lastModifiedBy>ANDREIA APARECIDA DE OLIVEIRA</cp:lastModifiedBy>
  <cp:revision>161</cp:revision>
  <dcterms:created xsi:type="dcterms:W3CDTF">2014-07-23T16:32:25Z</dcterms:created>
  <dcterms:modified xsi:type="dcterms:W3CDTF">2024-10-22T14:33:40Z</dcterms:modified>
</cp:coreProperties>
</file>